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D_296006D1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90" r:id="rId7"/>
    <p:sldId id="259" r:id="rId8"/>
    <p:sldId id="309" r:id="rId9"/>
    <p:sldId id="297" r:id="rId10"/>
    <p:sldId id="260" r:id="rId11"/>
    <p:sldId id="275" r:id="rId12"/>
    <p:sldId id="291" r:id="rId13"/>
    <p:sldId id="292" r:id="rId14"/>
    <p:sldId id="293" r:id="rId15"/>
    <p:sldId id="310" r:id="rId16"/>
    <p:sldId id="263" r:id="rId17"/>
    <p:sldId id="303" r:id="rId18"/>
    <p:sldId id="301" r:id="rId19"/>
    <p:sldId id="268" r:id="rId20"/>
    <p:sldId id="308" r:id="rId21"/>
    <p:sldId id="269" r:id="rId22"/>
    <p:sldId id="296" r:id="rId23"/>
    <p:sldId id="298" r:id="rId24"/>
    <p:sldId id="299" r:id="rId25"/>
    <p:sldId id="300" r:id="rId26"/>
    <p:sldId id="302" r:id="rId27"/>
    <p:sldId id="304" r:id="rId28"/>
    <p:sldId id="305" r:id="rId29"/>
    <p:sldId id="306" r:id="rId30"/>
    <p:sldId id="307" r:id="rId31"/>
    <p:sldId id="294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434F02B-DF8E-4D22-888E-5D093867EC68}">
          <p14:sldIdLst>
            <p14:sldId id="256"/>
            <p14:sldId id="257"/>
            <p14:sldId id="290"/>
            <p14:sldId id="259"/>
            <p14:sldId id="309"/>
            <p14:sldId id="297"/>
          </p14:sldIdLst>
        </p14:section>
        <p14:section name="Base algorithm" id="{1E259722-DB5E-40FB-9438-82A89C44BFF4}">
          <p14:sldIdLst>
            <p14:sldId id="260"/>
            <p14:sldId id="275"/>
            <p14:sldId id="291"/>
            <p14:sldId id="292"/>
            <p14:sldId id="293"/>
            <p14:sldId id="310"/>
          </p14:sldIdLst>
        </p14:section>
        <p14:section name="Modifications" id="{1C3653C6-C6EF-42F1-99DE-B545D8EB1B60}">
          <p14:sldIdLst>
            <p14:sldId id="263"/>
            <p14:sldId id="303"/>
            <p14:sldId id="301"/>
            <p14:sldId id="268"/>
            <p14:sldId id="308"/>
            <p14:sldId id="269"/>
          </p14:sldIdLst>
        </p14:section>
        <p14:section name="Results" id="{EA2B1FF9-A89F-4983-9122-DA8ECD987836}">
          <p14:sldIdLst>
            <p14:sldId id="296"/>
            <p14:sldId id="298"/>
            <p14:sldId id="299"/>
            <p14:sldId id="300"/>
            <p14:sldId id="302"/>
            <p14:sldId id="304"/>
            <p14:sldId id="305"/>
            <p14:sldId id="306"/>
            <p14:sldId id="307"/>
            <p14:sldId id="294"/>
          </p14:sldIdLst>
        </p14:section>
        <p14:section name="Summary" id="{AB953C5A-BD55-4D8D-A846-CE1B934F2FBA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A4440-5C70-C1E0-23CF-C8F20CFFC366}" name="Ostrowska Anna 3 (STUD)" initials="O(" userId="S::01180729@pw.edu.pl::0b07407e-5c87-4f7d-898b-a94fbb573388" providerId="AD"/>
  <p188:author id="{987F94C4-2CBB-7CAB-97C8-78883FEA171C}" name="Szuwarska Marta (STUD)" initials="MS" userId="S::01171269@pw.edu.pl::c22c901f-c2e7-4181-8fd7-c2300180e5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9DE06-2ECD-49B8-A59A-62332CEAF9E3}" v="3142" dt="2024-06-05T21:18:15.066"/>
    <p1510:client id="{8A460170-AAB3-6042-EB9C-42E9A3306AF5}" v="1325" dt="2024-06-05T23:14:22.224"/>
    <p1510:client id="{A6B79A50-4F26-E56F-211F-4AC9CA8B0380}" v="153" dt="2024-06-05T23:33:41.723"/>
    <p1510:client id="{A9EA3F75-CFC5-6673-1FC1-76C8832FD4BE}" v="7" dt="2024-06-05T22:39:42.941"/>
    <p1510:client id="{B12AE066-ABE8-524A-8DC5-478F31F8C687}" v="1438" dt="2024-06-05T23:29:49.906"/>
    <p1510:client id="{F030A5F9-115C-B0DE-D174-216EDFBB6180}" v="470" dt="2024-06-05T20:30:20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D_296006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195C45-55F9-482B-86C7-DAD85A9B70BB}" authorId="{987F94C4-2CBB-7CAB-97C8-78883FEA171C}" created="2024-06-05T17:35:24.382">
    <pc:sldMkLst xmlns:pc="http://schemas.microsoft.com/office/powerpoint/2013/main/command">
      <pc:docMk/>
      <pc:sldMk cId="694159057" sldId="269"/>
    </pc:sldMkLst>
    <p188:replyLst>
      <p188:reply id="{DAD1FC77-A3A0-4510-BEA3-A194A642C64D}" authorId="{000A4440-5C70-C1E0-23CF-C8F20CFFC366}" created="2024-06-05T19:56:14.638">
        <p188:txBody>
          <a:bodyPr/>
          <a:lstStyle/>
          <a:p>
            <a:r>
              <a:rPr lang="pl-PL"/>
              <a:t>super, dzieki</a:t>
            </a:r>
          </a:p>
        </p188:txBody>
      </p188:reply>
    </p188:replyLst>
    <p188:txBody>
      <a:bodyPr/>
      <a:lstStyle/>
      <a:p>
        <a:r>
          <a:rPr lang="en-US"/>
          <a:t>Zapytałam Adama i powiedział, żeby zostawić tak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F967-555D-E180-59EC-9AE11AB7C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C2928-B2D3-9C0C-F602-6423419CF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06C1-85FC-C752-44B1-62E8050E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B25B-117B-D7A9-BC00-8520B14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3E25-D0A3-413B-0036-9064B5FB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4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FCC4-1374-7311-A4DA-8A652D73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08C5B-3CB2-F9F1-3B6B-F79E98A1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32A3-7183-493A-E143-29404B7C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75110-0ED1-8DC7-96CB-04B41DE0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6E071-7B72-F3B3-4645-BBACE5A8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E2C0E-4814-0008-06E4-F29766C76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DEA63-5213-F9E8-5B65-C80C3F86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8660F-6455-2477-D349-B450AAEC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0A351-8D66-7729-0D07-398A6972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C681A-E4FD-8B19-7F90-3F609E31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4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B9C9-D939-FCD5-4021-7032842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B720-8DB0-50E0-5F98-26865BEB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4A8A-99B6-45CF-6545-46F3C4AC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6874-8109-E0B9-A384-4648E17E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1C37-D670-4ACB-BF9D-9209439E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13C5-2997-15A7-4C2A-E1A6E653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D231-1BCE-6C93-C59F-C2F0B93EB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A58B-6F6A-5C48-6A1C-CDD50BD2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E34CD-5558-92A8-3C96-14B2A51B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128B-8F44-BFC7-401C-F8C7C3A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2D87-04CC-D51F-86A0-08CEA464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00DF5-D557-8E73-389C-025887B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80903-8B19-434A-9385-A141E8E82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3C7F9-9353-9433-C291-76CDFC7E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FD52A-E245-0086-91D9-5C0F1465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3DB67-39D2-BFB0-3741-DEF5F88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E014-8057-87D4-F255-CB8BA94E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6409B-D924-2108-E50E-5D76B1BD5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6E0D2-D0E6-8065-9A8B-0CBCDEFF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F56F-9411-C99C-9686-73D4572C7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35AE5-A353-37FA-4023-0A0739038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610E6-A6F5-0C5E-647B-B15C5D35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D1FCF-6A6B-3AE4-E148-73350439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D9B73-293D-3781-7EBE-CA3F3342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6BA9-3260-5BF8-66A6-61E6FF02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B2EF61-53B6-42F2-13B1-5BDB678E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D4764-26BD-B71E-455F-1A32E0CB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2AACE-D31C-587B-C9D2-CA31787E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054DB-DED4-B92B-1C82-8A4F6E96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C8397-51D0-292F-8164-49D91901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E5E82-2851-8F14-5F18-F0863DA3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6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E4E1-E5C5-DCBF-671C-DCA547C1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2C36-3377-3911-237B-C1BA0D579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B44A2-A4EA-50DE-FF86-415CD5C9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460CC-8FBB-4F11-1F6A-1FD454BD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C5E65-B6D7-A1E9-5D39-901295EB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9A20B-8A8C-2EAE-A918-52A28670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E262-F569-BE11-84D2-B709E046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AAE15-FF78-EE7C-287A-23A698BDE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3688-A5EC-1CFF-6E1D-3CC21BEBB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B67EC-A884-42B5-979A-CB050CB4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F9B5-4E07-554C-7BBF-EF1AABE0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4F2A-15E6-FA9D-19D1-9777B5FC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5D1E44-7FC8-520A-FCEE-4E9CB21F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3FB0-924A-8FAA-0500-8F59971D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2F79-684B-8128-55E0-0EFFEC1C3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6C035-19BD-4BF6-9354-6064F8F7807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AD578-186B-A963-6D0B-8E6E43D61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C179-E88B-A326-9294-444B548B8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8D8E4-5D1C-4DA4-BA2D-F9C68278F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5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D_296006D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v.org/" TargetMode="External"/><Relationship Id="rId3" Type="http://schemas.openxmlformats.org/officeDocument/2006/relationships/hyperlink" Target="https://gymnasium.farama.org/environments/atari/donkey_kong/" TargetMode="External"/><Relationship Id="rId7" Type="http://schemas.openxmlformats.org/officeDocument/2006/relationships/hyperlink" Target="https://github.com/torch/torch7/blob/master/README.md" TargetMode="External"/><Relationship Id="rId2" Type="http://schemas.openxmlformats.org/officeDocument/2006/relationships/hyperlink" Target="https://sportshub.cbsistatic.com/i/2023/09/26/b4f08ca9-d46d-40db-affe-6940c10aa551/donkey-kong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ariage.com/manual_html_page.php?SoftwareLabelID=149" TargetMode="External"/><Relationship Id="rId5" Type="http://schemas.openxmlformats.org/officeDocument/2006/relationships/hyperlink" Target="https://github.com/DLR-RM/stable-baselines3" TargetMode="External"/><Relationship Id="rId4" Type="http://schemas.openxmlformats.org/officeDocument/2006/relationships/hyperlink" Target="https://gymnasium.faram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timalAgents/RL-DonkeyKo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21A650-56B1-7318-9E87-CAE47DD4F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91B1B-EB77-14D5-6D74-1E173FBBA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0" i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Human level performance of an AI playing Donkey Kong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F97E4-ED22-152F-67EB-3F40D15C5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Jakub Grzywaczewski, Anna Ostrowska, Igor Rudolf, Marta Szuwarska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461C7-DC7F-344A-161F-3B1481FC7B23}"/>
              </a:ext>
            </a:extLst>
          </p:cNvPr>
          <p:cNvSpPr txBox="1"/>
          <p:nvPr/>
        </p:nvSpPr>
        <p:spPr>
          <a:xfrm>
            <a:off x="11641016" y="637735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[1]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At first, we only punished the agent for dying (PD), which resulted in the agent staying at the first level moving away from the barrels as much as he can.</a:t>
            </a:r>
          </a:p>
        </p:txBody>
      </p:sp>
      <p:pic>
        <p:nvPicPr>
          <p:cNvPr id="7" name="standing_still">
            <a:hlinkClick r:id="" action="ppaction://media"/>
            <a:extLst>
              <a:ext uri="{FF2B5EF4-FFF2-40B4-BE49-F238E27FC236}">
                <a16:creationId xmlns:a16="http://schemas.microsoft.com/office/drawing/2014/main" id="{0F601497-FA53-CD0E-9BE5-9CA0C12F2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1661" y="1329950"/>
            <a:ext cx="3681555" cy="4848550"/>
          </a:xfrm>
          <a:prstGeom prst="rect">
            <a:avLst/>
          </a:prstGeom>
        </p:spPr>
      </p:pic>
      <p:pic>
        <p:nvPicPr>
          <p:cNvPr id="9" name="Picture 8" descr="A graph of a reward value&#10;&#10;Description automatically generated">
            <a:extLst>
              <a:ext uri="{FF2B5EF4-FFF2-40B4-BE49-F238E27FC236}">
                <a16:creationId xmlns:a16="http://schemas.microsoft.com/office/drawing/2014/main" id="{CAD9902A-E360-7375-4644-6CF9B3A0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82" y="2337520"/>
            <a:ext cx="4947337" cy="394431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/>
              <a:t>With </a:t>
            </a:r>
            <a:r>
              <a:rPr lang="pl-PL" sz="1800" err="1"/>
              <a:t>time</a:t>
            </a:r>
            <a:r>
              <a:rPr lang="pl-PL" sz="1800"/>
              <a:t> the agent </a:t>
            </a:r>
            <a:r>
              <a:rPr lang="pl-PL" sz="1800" err="1"/>
              <a:t>learned</a:t>
            </a:r>
            <a:r>
              <a:rPr lang="pl-PL" sz="1800"/>
              <a:t> to </a:t>
            </a:r>
            <a:r>
              <a:rPr lang="pl-PL" sz="1800" err="1"/>
              <a:t>jump</a:t>
            </a:r>
            <a:r>
              <a:rPr lang="pl-PL" sz="1800"/>
              <a:t> </a:t>
            </a:r>
            <a:r>
              <a:rPr lang="pl-PL" sz="1800" err="1"/>
              <a:t>over</a:t>
            </a:r>
            <a:r>
              <a:rPr lang="pl-PL" sz="1800"/>
              <a:t> </a:t>
            </a:r>
            <a:r>
              <a:rPr lang="pl-PL" sz="1800" err="1"/>
              <a:t>barrels</a:t>
            </a:r>
            <a:r>
              <a:rPr lang="pl-PL" sz="1800"/>
              <a:t>.</a:t>
            </a:r>
            <a:endParaRPr lang="en-US" sz="18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jumping_over_barrels">
            <a:hlinkClick r:id="" action="ppaction://media"/>
            <a:extLst>
              <a:ext uri="{FF2B5EF4-FFF2-40B4-BE49-F238E27FC236}">
                <a16:creationId xmlns:a16="http://schemas.microsoft.com/office/drawing/2014/main" id="{D4BAEE45-D6E5-C1B2-C03E-D2402C6FAE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1287" y="1387611"/>
            <a:ext cx="3545635" cy="4653645"/>
          </a:xfrm>
          <a:prstGeom prst="rect">
            <a:avLst/>
          </a:prstGeom>
        </p:spPr>
      </p:pic>
      <p:pic>
        <p:nvPicPr>
          <p:cNvPr id="10" name="Picture 9" descr="A graph of blue lines&#10;&#10;Description automatically generated">
            <a:extLst>
              <a:ext uri="{FF2B5EF4-FFF2-40B4-BE49-F238E27FC236}">
                <a16:creationId xmlns:a16="http://schemas.microsoft.com/office/drawing/2014/main" id="{C1E2C793-395A-FA40-FF8B-87E345980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6" y="1880728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Baseline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854310E-BC62-72DA-A65C-3423B1A7387D}"/>
              </a:ext>
            </a:extLst>
          </p:cNvPr>
          <p:cNvSpPr txBox="1"/>
          <p:nvPr/>
        </p:nvSpPr>
        <p:spPr>
          <a:xfrm>
            <a:off x="505523" y="1137424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Why does it not work?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DD4121E-FD03-BA43-18A4-0B931BE2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08" y="4097726"/>
            <a:ext cx="4543425" cy="11715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4BA145-16C2-7D8E-290A-7CF1D9D63B47}"/>
              </a:ext>
            </a:extLst>
          </p:cNvPr>
          <p:cNvSpPr txBox="1">
            <a:spLocks/>
          </p:cNvSpPr>
          <p:nvPr/>
        </p:nvSpPr>
        <p:spPr>
          <a:xfrm>
            <a:off x="503663" y="2161701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While you control Mario, the Score/Bonus Indicator shows</a:t>
            </a:r>
            <a:endParaRPr lang="en-US"/>
          </a:p>
          <a:p>
            <a:pPr marL="0" indent="0">
              <a:buNone/>
            </a:pPr>
            <a:r>
              <a:rPr lang="en-US" sz="1800"/>
              <a:t>your bonus counting down. Between screens and at game end, your</a:t>
            </a:r>
            <a:endParaRPr lang="en-US"/>
          </a:p>
          <a:p>
            <a:pPr marL="0" indent="0">
              <a:buNone/>
            </a:pPr>
            <a:r>
              <a:rPr lang="en-US" sz="1800"/>
              <a:t>score is displayed.</a:t>
            </a:r>
            <a:endParaRPr lang="en-US"/>
          </a:p>
          <a:p>
            <a:endParaRPr lang="en-US" sz="2200"/>
          </a:p>
          <a:p>
            <a:endParaRPr lang="en-US" sz="2200"/>
          </a:p>
        </p:txBody>
      </p:sp>
      <p:sp>
        <p:nvSpPr>
          <p:cNvPr id="10" name="pole tekstowe 5">
            <a:extLst>
              <a:ext uri="{FF2B5EF4-FFF2-40B4-BE49-F238E27FC236}">
                <a16:creationId xmlns:a16="http://schemas.microsoft.com/office/drawing/2014/main" id="{CDD0D225-6DDA-8CE0-8C17-2077FADBAC72}"/>
              </a:ext>
            </a:extLst>
          </p:cNvPr>
          <p:cNvSpPr txBox="1"/>
          <p:nvPr/>
        </p:nvSpPr>
        <p:spPr>
          <a:xfrm>
            <a:off x="505523" y="3730083"/>
            <a:ext cx="3012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Scoring:</a:t>
            </a:r>
          </a:p>
        </p:txBody>
      </p:sp>
    </p:spTree>
    <p:extLst>
      <p:ext uri="{BB962C8B-B14F-4D97-AF65-F5344CB8AC3E}">
        <p14:creationId xmlns:p14="http://schemas.microsoft.com/office/powerpoint/2010/main" val="235400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Ideas</a:t>
            </a:r>
            <a:r>
              <a:rPr lang="en-US" sz="5400" kern="1200">
                <a:latin typeface="+mj-lt"/>
                <a:ea typeface="+mj-ea"/>
                <a:cs typeface="+mj-cs"/>
              </a:rPr>
              <a:t> after consulting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Severe punishment for needless jumping </a:t>
            </a:r>
          </a:p>
          <a:p>
            <a:r>
              <a:rPr lang="en-US" sz="2200"/>
              <a:t>Rewarding going up and punishing going down while on a ladder</a:t>
            </a:r>
          </a:p>
          <a:p>
            <a:r>
              <a:rPr lang="en-US" sz="2200"/>
              <a:t>Odds of specific actions dependent on the altitude level</a:t>
            </a:r>
          </a:p>
          <a:p>
            <a:r>
              <a:rPr lang="en-US" sz="2200"/>
              <a:t>Evaluation without exploration every n episodes</a:t>
            </a:r>
          </a:p>
          <a:p>
            <a:r>
              <a:rPr lang="en-US" sz="2200"/>
              <a:t>High reward for following magic stars path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1456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48484"/>
            <a:ext cx="4657164" cy="17101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>
                <a:ea typeface="+mj-lt"/>
                <a:cs typeface="+mj-lt"/>
              </a:rPr>
              <a:t>Punishing needless jumping (PNJ)</a:t>
            </a:r>
            <a:endParaRPr lang="en-US" sz="48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We added a function that checks if there is any barrel near Mario.</a:t>
            </a:r>
          </a:p>
          <a:p>
            <a:pPr>
              <a:buFont typeface="Arial"/>
              <a:buChar char="•"/>
            </a:pPr>
            <a:r>
              <a:rPr lang="en-US" sz="2000">
                <a:latin typeface="Aptos"/>
                <a:cs typeface="Arial"/>
              </a:rPr>
              <a:t>Every time Mario was not near the barrel or on the ladder and jumped up, we gave him a negative reward</a:t>
            </a:r>
            <a:r>
              <a:rPr lang="pl-PL" sz="2000">
                <a:latin typeface="Aptos"/>
                <a:cs typeface="Arial"/>
              </a:rPr>
              <a:t>.</a:t>
            </a:r>
            <a:endParaRPr lang="en-US" sz="2000">
              <a:latin typeface="Aptos"/>
            </a:endParaRPr>
          </a:p>
        </p:txBody>
      </p:sp>
      <p:pic>
        <p:nvPicPr>
          <p:cNvPr id="4" name="jumping_too_much">
            <a:hlinkClick r:id="" action="ppaction://media"/>
            <a:extLst>
              <a:ext uri="{FF2B5EF4-FFF2-40B4-BE49-F238E27FC236}">
                <a16:creationId xmlns:a16="http://schemas.microsoft.com/office/drawing/2014/main" id="{9D1659B2-6702-109D-D760-F43B0F928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8324" y="649943"/>
            <a:ext cx="4202109" cy="55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Ladders incentive</a:t>
            </a:r>
            <a:r>
              <a:rPr lang="en-US" sz="5400"/>
              <a:t> (LAD)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40705" y="2807208"/>
            <a:ext cx="4083538" cy="3635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We found pixels </a:t>
            </a:r>
            <a:r>
              <a:rPr lang="en-US" sz="2000" err="1"/>
              <a:t>corrensponding</a:t>
            </a:r>
            <a:r>
              <a:rPr lang="en-US" sz="2000"/>
              <a:t> to ladders manually and then tested whether they actually coincide with the field where Mario can go up.</a:t>
            </a:r>
          </a:p>
          <a:p>
            <a:r>
              <a:rPr lang="en-US" sz="2000"/>
              <a:t>Then we modified the punishment for needless jumping so that Mario is not punished if close to the ladder.</a:t>
            </a:r>
          </a:p>
          <a:p>
            <a:r>
              <a:rPr lang="en-US" sz="2000"/>
              <a:t>We also added a reward for moving up on a ladder.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F3E34B-9F02-412C-13F3-D039F5E73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65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38862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Level incentive</a:t>
            </a:r>
            <a:r>
              <a:rPr lang="en-US" sz="5400"/>
              <a:t> (LVL)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We added a reward for climbing to the next altitude level.</a:t>
            </a:r>
          </a:p>
        </p:txBody>
      </p:sp>
      <p:pic>
        <p:nvPicPr>
          <p:cNvPr id="13" name="Symbol zastępczy zawartości 12" descr="Obraz zawierający tekst, zrzut ekranu, projekt graficzny, Grafika&#10;&#10;Opis wygenerowany automatycznie">
            <a:extLst>
              <a:ext uri="{FF2B5EF4-FFF2-40B4-BE49-F238E27FC236}">
                <a16:creationId xmlns:a16="http://schemas.microsoft.com/office/drawing/2014/main" id="{87CF9F51-1A51-5543-AA73-4F899D338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06" r="-297" b="16342"/>
          <a:stretch/>
        </p:blipFill>
        <p:spPr>
          <a:xfrm>
            <a:off x="6099282" y="640080"/>
            <a:ext cx="43299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00" y="639520"/>
            <a:ext cx="4092388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Magic stars </a:t>
            </a:r>
            <a:r>
              <a:rPr lang="en-US" kern="1200">
                <a:ea typeface="+mj-lt"/>
                <a:cs typeface="+mj-lt"/>
              </a:rPr>
              <a:t>incentive</a:t>
            </a:r>
            <a:r>
              <a:rPr lang="en-US">
                <a:ea typeface="+mj-lt"/>
                <a:cs typeface="+mj-lt"/>
              </a:rPr>
              <a:t> (MS)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ptos"/>
                <a:cs typeface="Arial"/>
              </a:rPr>
              <a:t>We chose the path Mario would have to take to get to the princess and placed some points (“stars”) on it. </a:t>
            </a:r>
            <a:endParaRPr lang="pl-PL" sz="2000">
              <a:latin typeface="Aptos"/>
              <a:cs typeface="Arial"/>
            </a:endParaRPr>
          </a:p>
          <a:p>
            <a:r>
              <a:rPr lang="en-US" sz="2000">
                <a:latin typeface="Aptos"/>
                <a:cs typeface="Arial"/>
              </a:rPr>
              <a:t>The moment Mario reached the area of the star, we gave him a reward for it and removed the star from the available to get in a given game.</a:t>
            </a:r>
          </a:p>
          <a:p>
            <a:endParaRPr lang="en-US" sz="2000"/>
          </a:p>
        </p:txBody>
      </p:sp>
      <p:pic>
        <p:nvPicPr>
          <p:cNvPr id="4" name="Symbol zastępczy zawartości 14" descr="Obraz zawierający zrzut ekranu&#10;&#10;Opis wygenerowany automatycznie">
            <a:extLst>
              <a:ext uri="{FF2B5EF4-FFF2-40B4-BE49-F238E27FC236}">
                <a16:creationId xmlns:a16="http://schemas.microsoft.com/office/drawing/2014/main" id="{B574884C-93EE-89EC-93BB-3C26BE56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51" y="642111"/>
            <a:ext cx="4191619" cy="55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5" y="639520"/>
            <a:ext cx="3966307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Action heuristics</a:t>
            </a:r>
            <a:r>
              <a:rPr lang="en-US" sz="5400"/>
              <a:t> (AH)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43B61-52BA-B1BA-83AE-7932C6C1C33A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200"/>
              <a:t>We wanted to take control over actions performed by Mario. One way of doing this was to create discreate distribution depending on Mario's current level.  </a:t>
            </a:r>
          </a:p>
        </p:txBody>
      </p:sp>
      <p:pic>
        <p:nvPicPr>
          <p:cNvPr id="9" name="Symbol zastępczy zawartości 8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8C36597-34CD-8AA6-F324-A3502272F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9603" y="640080"/>
            <a:ext cx="425310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9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Punishing needless jumping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110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200" err="1"/>
              <a:t>Adding</a:t>
            </a:r>
            <a:r>
              <a:rPr lang="pl-PL" sz="1200"/>
              <a:t> </a:t>
            </a:r>
            <a:r>
              <a:rPr lang="pl-PL" sz="1200" err="1"/>
              <a:t>punishing</a:t>
            </a:r>
            <a:r>
              <a:rPr lang="pl-PL" sz="1200"/>
              <a:t> </a:t>
            </a:r>
            <a:r>
              <a:rPr lang="pl-PL" sz="1200" err="1"/>
              <a:t>needless</a:t>
            </a:r>
            <a:r>
              <a:rPr lang="pl-PL" sz="1200"/>
              <a:t> jumping </a:t>
            </a:r>
            <a:r>
              <a:rPr lang="pl-PL" sz="1200" err="1"/>
              <a:t>only</a:t>
            </a:r>
            <a:r>
              <a:rPr lang="pl-PL" sz="1200"/>
              <a:t> </a:t>
            </a:r>
            <a:r>
              <a:rPr lang="pl-PL" sz="1200" err="1"/>
              <a:t>resulted</a:t>
            </a:r>
            <a:r>
              <a:rPr lang="pl-PL" sz="1200"/>
              <a:t> in the agent </a:t>
            </a:r>
            <a:r>
              <a:rPr lang="pl-PL" sz="1200" err="1"/>
              <a:t>going</a:t>
            </a:r>
            <a:r>
              <a:rPr lang="pl-PL" sz="1200"/>
              <a:t> </a:t>
            </a:r>
            <a:r>
              <a:rPr lang="pl-PL" sz="1200" err="1"/>
              <a:t>back</a:t>
            </a:r>
            <a:r>
              <a:rPr lang="pl-PL" sz="1200"/>
              <a:t> and </a:t>
            </a:r>
            <a:r>
              <a:rPr lang="pl-PL" sz="1200" err="1"/>
              <a:t>forth</a:t>
            </a:r>
            <a:r>
              <a:rPr lang="pl-PL" sz="1200"/>
              <a:t>.</a:t>
            </a: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  <p:pic>
        <p:nvPicPr>
          <p:cNvPr id="13" name="Picture 12" descr="A graph of a reward value&#10;&#10;Description automatically generated">
            <a:extLst>
              <a:ext uri="{FF2B5EF4-FFF2-40B4-BE49-F238E27FC236}">
                <a16:creationId xmlns:a16="http://schemas.microsoft.com/office/drawing/2014/main" id="{992EBBC8-1820-CB8D-FB72-DB8C98F89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699812"/>
            <a:ext cx="5330963" cy="4160528"/>
          </a:xfrm>
          <a:prstGeom prst="rect">
            <a:avLst/>
          </a:prstGeom>
        </p:spPr>
      </p:pic>
      <p:pic>
        <p:nvPicPr>
          <p:cNvPr id="14" name="punish_needless_jump (2)">
            <a:hlinkClick r:id="" action="ppaction://media"/>
            <a:extLst>
              <a:ext uri="{FF2B5EF4-FFF2-40B4-BE49-F238E27FC236}">
                <a16:creationId xmlns:a16="http://schemas.microsoft.com/office/drawing/2014/main" id="{04C84B04-3C2A-8176-B988-A965C02F9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2431" y="1131063"/>
            <a:ext cx="3603259" cy="47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 err="1"/>
              <a:t>Contents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329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Donkey Kong</a:t>
            </a:r>
          </a:p>
          <a:p>
            <a:r>
              <a:rPr lang="en-US" sz="1800"/>
              <a:t>Objective</a:t>
            </a:r>
          </a:p>
          <a:p>
            <a:r>
              <a:rPr lang="en-US" sz="1800" err="1"/>
              <a:t>Gynasium</a:t>
            </a:r>
            <a:r>
              <a:rPr lang="en-US" sz="1800"/>
              <a:t> Donkey Kong</a:t>
            </a:r>
          </a:p>
          <a:p>
            <a:r>
              <a:rPr lang="en-US" sz="1800"/>
              <a:t>Base algorithm</a:t>
            </a:r>
          </a:p>
          <a:p>
            <a:r>
              <a:rPr lang="en-US" sz="1800"/>
              <a:t>Baseline results</a:t>
            </a:r>
          </a:p>
          <a:p>
            <a:r>
              <a:rPr lang="en-US" sz="1800"/>
              <a:t>Modifications</a:t>
            </a:r>
          </a:p>
          <a:p>
            <a:pPr lvl="1"/>
            <a:r>
              <a:rPr lang="en-US" sz="1400"/>
              <a:t>Punishing needless jumping</a:t>
            </a:r>
          </a:p>
          <a:p>
            <a:pPr lvl="1"/>
            <a:r>
              <a:rPr lang="en-US" sz="1400"/>
              <a:t>Ladders incentive</a:t>
            </a:r>
          </a:p>
          <a:p>
            <a:pPr lvl="1"/>
            <a:r>
              <a:rPr lang="en-US" sz="1400"/>
              <a:t>Magic stars incentive</a:t>
            </a:r>
          </a:p>
          <a:p>
            <a:pPr lvl="1"/>
            <a:r>
              <a:rPr lang="en-US" sz="1400"/>
              <a:t>Level incentive</a:t>
            </a:r>
          </a:p>
          <a:p>
            <a:pPr lvl="1"/>
            <a:r>
              <a:rPr lang="en-US" sz="1400"/>
              <a:t>Action heuristics</a:t>
            </a:r>
          </a:p>
          <a:p>
            <a:r>
              <a:rPr lang="en-US" sz="1800"/>
              <a:t>Results for different combinations of modifications</a:t>
            </a:r>
          </a:p>
          <a:p>
            <a:r>
              <a:rPr lang="en-US" sz="1800"/>
              <a:t>Final results</a:t>
            </a:r>
          </a:p>
          <a:p>
            <a:r>
              <a:rPr lang="en-US" sz="180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23921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Magic stars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magic stars incentive only resulted in the agent walking in circles.</a:t>
            </a:r>
          </a:p>
        </p:txBody>
      </p:sp>
      <p:pic>
        <p:nvPicPr>
          <p:cNvPr id="5" name="stars">
            <a:hlinkClick r:id="" action="ppaction://media"/>
            <a:extLst>
              <a:ext uri="{FF2B5EF4-FFF2-40B4-BE49-F238E27FC236}">
                <a16:creationId xmlns:a16="http://schemas.microsoft.com/office/drawing/2014/main" id="{79D8F25B-8736-F6C7-F498-742001073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6530" y="1133260"/>
            <a:ext cx="3738742" cy="4907995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36DED86C-0FEE-DE9B-6CED-4346F618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880727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Level incentive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level incentive only resulted in needless jumping.</a:t>
            </a:r>
          </a:p>
        </p:txBody>
      </p:sp>
      <p:pic>
        <p:nvPicPr>
          <p:cNvPr id="10" name="level_10000">
            <a:hlinkClick r:id="" action="ppaction://media"/>
            <a:extLst>
              <a:ext uri="{FF2B5EF4-FFF2-40B4-BE49-F238E27FC236}">
                <a16:creationId xmlns:a16="http://schemas.microsoft.com/office/drawing/2014/main" id="{9FDF92E0-7044-7741-421B-F7BFB661D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8213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7E909776-896D-E661-C15D-C0EF9B5E8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Action heuristics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action heuristics only resulted in agent doing random things.</a:t>
            </a:r>
          </a:p>
        </p:txBody>
      </p:sp>
      <p:pic>
        <p:nvPicPr>
          <p:cNvPr id="10" name="doing_random_things">
            <a:hlinkClick r:id="" action="ppaction://media"/>
            <a:extLst>
              <a:ext uri="{FF2B5EF4-FFF2-40B4-BE49-F238E27FC236}">
                <a16:creationId xmlns:a16="http://schemas.microsoft.com/office/drawing/2014/main" id="{8A6C991E-A438-37B3-FBCE-47CBFF7204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9717" y="1133261"/>
            <a:ext cx="3802964" cy="4991390"/>
          </a:xfrm>
          <a:prstGeom prst="rect">
            <a:avLst/>
          </a:prstGeom>
        </p:spPr>
      </p:pic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59991E33-1AC5-A1D8-DC5F-890CBA7A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incentives resulted in the agent actually climbing to the fifth level.</a:t>
            </a:r>
          </a:p>
        </p:txBody>
      </p:sp>
      <p:pic>
        <p:nvPicPr>
          <p:cNvPr id="5" name="ladder_level">
            <a:hlinkClick r:id="" action="ppaction://media"/>
            <a:extLst>
              <a:ext uri="{FF2B5EF4-FFF2-40B4-BE49-F238E27FC236}">
                <a16:creationId xmlns:a16="http://schemas.microsoft.com/office/drawing/2014/main" id="{8E1CB9A3-8EAB-990A-16BE-A7D38FC00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1948" y="1210098"/>
            <a:ext cx="3743738" cy="491455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5E06E23-6591-37F7-F97A-0F0D983B0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the incentives resulted in the agent going only right or standing/jumping without changing place.</a:t>
            </a:r>
          </a:p>
        </p:txBody>
      </p:sp>
      <p:pic>
        <p:nvPicPr>
          <p:cNvPr id="3" name="ladder_level_stars">
            <a:hlinkClick r:id="" action="ppaction://media"/>
            <a:extLst>
              <a:ext uri="{FF2B5EF4-FFF2-40B4-BE49-F238E27FC236}">
                <a16:creationId xmlns:a16="http://schemas.microsoft.com/office/drawing/2014/main" id="{D0933D32-AB84-9547-B764-9EB33414AD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7403" y="1139384"/>
            <a:ext cx="3797605" cy="4985267"/>
          </a:xfr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4CEB49EE-8E31-86C3-22C3-D1B822E00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48666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NJ + AH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Adding the combination of punishing needless jumping and action heuristics resulted in the agent going in circles or standing still.</a:t>
            </a:r>
          </a:p>
        </p:txBody>
      </p:sp>
      <p:pic>
        <p:nvPicPr>
          <p:cNvPr id="7" name="punish_needles_jump_and_heuristic_actions">
            <a:hlinkClick r:id="" action="ppaction://media"/>
            <a:extLst>
              <a:ext uri="{FF2B5EF4-FFF2-40B4-BE49-F238E27FC236}">
                <a16:creationId xmlns:a16="http://schemas.microsoft.com/office/drawing/2014/main" id="{D073357B-F66D-59FA-5837-A68DD31E53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6225" y="1133261"/>
            <a:ext cx="3802270" cy="4991390"/>
          </a:xfr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1229C6F-AD48-8AFF-DB59-E3E99672A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367539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ladders and level incentive with punishing needles jumping resulted in the agent finally climbing almost all the way up and getting the hammer.</a:t>
            </a:r>
          </a:p>
        </p:txBody>
      </p:sp>
      <p:pic>
        <p:nvPicPr>
          <p:cNvPr id="5" name="ladder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3F9B7877-6650-B491-F6B2-1085E67D3E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1" y="1133261"/>
            <a:ext cx="3802270" cy="4991390"/>
          </a:xfr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66E3AFE-F7E4-5CF6-94A5-D36817DB5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LAD + LVL + MS + PNJ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3BE3FF-871F-B5FE-3158-5A3F9F16B005}"/>
              </a:ext>
            </a:extLst>
          </p:cNvPr>
          <p:cNvSpPr txBox="1">
            <a:spLocks/>
          </p:cNvSpPr>
          <p:nvPr/>
        </p:nvSpPr>
        <p:spPr>
          <a:xfrm>
            <a:off x="497973" y="1133262"/>
            <a:ext cx="5598027" cy="7398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Combining all incentives with punishing needles jumping gave similar results.</a:t>
            </a:r>
          </a:p>
        </p:txBody>
      </p:sp>
      <p:pic>
        <p:nvPicPr>
          <p:cNvPr id="6" name="ladders_stars_level_punish_needles_jump">
            <a:hlinkClick r:id="" action="ppaction://media"/>
            <a:extLst>
              <a:ext uri="{FF2B5EF4-FFF2-40B4-BE49-F238E27FC236}">
                <a16:creationId xmlns:a16="http://schemas.microsoft.com/office/drawing/2014/main" id="{482F069F-9637-98EB-DB84-504123806A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0112" y="1133261"/>
            <a:ext cx="3802269" cy="4991390"/>
          </a:xfr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54BFB98F-52E9-E654-3D48-8CCB9E9E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3" y="1964123"/>
            <a:ext cx="522123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Final 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D8A003F-ECAD-2226-9BE0-3467D35E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>
                <a:latin typeface="Aptos"/>
              </a:rPr>
              <a:t>Total steps: 2M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Gamma: 0.99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Linear schedule with epsilon going from 1 to 0.04 at 30% of steps</a:t>
            </a:r>
            <a:endParaRPr lang="en-US"/>
          </a:p>
          <a:p>
            <a:pPr marL="0" indent="0">
              <a:buNone/>
            </a:pPr>
            <a:r>
              <a:rPr lang="en-US" sz="2200">
                <a:latin typeface="Aptos"/>
              </a:rPr>
              <a:t>Modifications: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 LAD + LVL + MS + PD + PNJ + AH</a:t>
            </a:r>
          </a:p>
          <a:p>
            <a:pPr marL="0" indent="0">
              <a:buNone/>
            </a:pPr>
            <a:r>
              <a:rPr lang="en-US" sz="2200">
                <a:latin typeface="Aptos"/>
              </a:rPr>
              <a:t>Training time: 12h</a:t>
            </a:r>
          </a:p>
        </p:txBody>
      </p:sp>
      <p:pic>
        <p:nvPicPr>
          <p:cNvPr id="4" name="Obraz 3" descr="Obraz zawierający zrzut ekranu, tekst, design&#10;&#10;Opis wygenerowany automatycznie">
            <a:extLst>
              <a:ext uri="{FF2B5EF4-FFF2-40B4-BE49-F238E27FC236}">
                <a16:creationId xmlns:a16="http://schemas.microsoft.com/office/drawing/2014/main" id="{8EA4D822-5D0D-9934-196B-BE7C570D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66" y="610257"/>
            <a:ext cx="4237686" cy="5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3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Bibliography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[1] </a:t>
            </a:r>
            <a:r>
              <a:rPr lang="en-US" sz="2200">
                <a:hlinkClick r:id="rId2"/>
              </a:rPr>
              <a:t>https://sportshub.cbsistatic.com/i/2023/09/26/b4f08ca9-d46d-40db-affe-6940c10aa551/donkey-kong.jpg</a:t>
            </a:r>
            <a:endParaRPr lang="en-US" sz="2200"/>
          </a:p>
          <a:p>
            <a:r>
              <a:rPr lang="en-US" sz="2200"/>
              <a:t>[2] </a:t>
            </a:r>
            <a:r>
              <a:rPr lang="en-US" sz="2200">
                <a:hlinkClick r:id="rId3"/>
              </a:rPr>
              <a:t>https://gymnasium.farama.org/environments/atari/donkey_kong/</a:t>
            </a:r>
            <a:endParaRPr lang="en-US" sz="2200"/>
          </a:p>
          <a:p>
            <a:r>
              <a:rPr lang="en-US" sz="2200"/>
              <a:t>[3] </a:t>
            </a:r>
            <a:r>
              <a:rPr lang="en-US" sz="2200">
                <a:hlinkClick r:id="rId4"/>
              </a:rPr>
              <a:t>https://gymnasium.farama.org/</a:t>
            </a:r>
            <a:endParaRPr lang="en-US" sz="2200"/>
          </a:p>
          <a:p>
            <a:r>
              <a:rPr lang="en-US" sz="2200"/>
              <a:t>[4] </a:t>
            </a:r>
            <a:r>
              <a:rPr lang="en-US" sz="2200">
                <a:hlinkClick r:id="rId5"/>
              </a:rPr>
              <a:t>https://github.com/DLR-RM/stable-baselines3</a:t>
            </a:r>
            <a:endParaRPr lang="en-US" sz="2200">
              <a:ea typeface="+mn-lt"/>
              <a:cs typeface="+mn-lt"/>
            </a:endParaRPr>
          </a:p>
          <a:p>
            <a:r>
              <a:rPr lang="en-US" sz="2200"/>
              <a:t>[5] </a:t>
            </a:r>
            <a:r>
              <a:rPr lang="en-US" sz="2200">
                <a:hlinkClick r:id="rId6"/>
              </a:rPr>
              <a:t>https://atariage.com/manual_html_page.php?SoftwareLabelID=149</a:t>
            </a:r>
            <a:endParaRPr lang="en-US" sz="2200"/>
          </a:p>
          <a:p>
            <a:r>
              <a:rPr lang="en-US" sz="2200"/>
              <a:t>[6] </a:t>
            </a:r>
            <a:r>
              <a:rPr lang="en-US" sz="2200">
                <a:hlinkClick r:id="rId7"/>
              </a:rPr>
              <a:t>https://github.com/torch/torch7/blob/master/README.md</a:t>
            </a:r>
            <a:endParaRPr lang="en-US" sz="2200"/>
          </a:p>
          <a:p>
            <a:r>
              <a:rPr lang="en-US" sz="2200"/>
              <a:t>[7] </a:t>
            </a:r>
            <a:r>
              <a:rPr lang="en-US" sz="2200">
                <a:hlinkClick r:id="rId8"/>
              </a:rPr>
              <a:t>https://opencv.org/</a:t>
            </a:r>
            <a:endParaRPr lang="en-US" sz="2200"/>
          </a:p>
          <a:p>
            <a:pPr marL="0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3364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l-PL" sz="5400">
                <a:ea typeface="+mj-lt"/>
                <a:cs typeface="+mj-lt"/>
              </a:rPr>
              <a:t>Donkey Kong</a:t>
            </a:r>
            <a:endParaRPr lang="en-US" sz="54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5891-4D8F-F2AD-3AF3-D7F47045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Aptos"/>
                <a:cs typeface="Arial"/>
              </a:rPr>
              <a:t>Donkey Kong is an arcade video game in which the player takes on the role of Mario and aims to rescue his girlfriend from a giant </a:t>
            </a:r>
            <a:r>
              <a:rPr lang="en-US" sz="2200" err="1">
                <a:latin typeface="Aptos"/>
                <a:cs typeface="Arial"/>
              </a:rPr>
              <a:t>gorrilla</a:t>
            </a:r>
            <a:r>
              <a:rPr lang="en-US" sz="2200">
                <a:latin typeface="Aptos"/>
                <a:cs typeface="Arial"/>
              </a:rPr>
              <a:t> called Donkey Kong.</a:t>
            </a:r>
            <a:endParaRPr lang="pl-PL" sz="2200">
              <a:latin typeface="Aptos"/>
              <a:cs typeface="Arial"/>
            </a:endParaRPr>
          </a:p>
          <a:p>
            <a:r>
              <a:rPr lang="pl-PL" sz="2200">
                <a:latin typeface="Aptos"/>
                <a:cs typeface="Arial"/>
              </a:rPr>
              <a:t>In order to </a:t>
            </a:r>
            <a:r>
              <a:rPr lang="pl-PL" sz="2200" err="1">
                <a:latin typeface="Aptos"/>
                <a:cs typeface="Arial"/>
              </a:rPr>
              <a:t>get</a:t>
            </a:r>
            <a:r>
              <a:rPr lang="pl-PL" sz="2200">
                <a:latin typeface="Aptos"/>
                <a:cs typeface="Arial"/>
              </a:rPr>
              <a:t> to </a:t>
            </a:r>
            <a:r>
              <a:rPr lang="pl-PL" sz="2200" err="1">
                <a:latin typeface="Aptos"/>
                <a:cs typeface="Arial"/>
              </a:rPr>
              <a:t>his</a:t>
            </a:r>
            <a:r>
              <a:rPr lang="pl-PL" sz="2200">
                <a:latin typeface="Aptos"/>
                <a:cs typeface="Arial"/>
              </a:rPr>
              <a:t> </a:t>
            </a:r>
            <a:r>
              <a:rPr lang="pl-PL" sz="2200" err="1">
                <a:latin typeface="Aptos"/>
                <a:cs typeface="Arial"/>
              </a:rPr>
              <a:t>girlfriend</a:t>
            </a:r>
            <a:r>
              <a:rPr lang="pl-PL" sz="2200">
                <a:latin typeface="Aptos"/>
                <a:cs typeface="Arial"/>
              </a:rPr>
              <a:t>, Mario </a:t>
            </a:r>
            <a:r>
              <a:rPr lang="pl-PL" sz="2200" err="1">
                <a:latin typeface="Aptos"/>
                <a:cs typeface="Arial"/>
              </a:rPr>
              <a:t>needs</a:t>
            </a:r>
            <a:r>
              <a:rPr lang="pl-PL" sz="2200">
                <a:latin typeface="Aptos"/>
                <a:cs typeface="Arial"/>
              </a:rPr>
              <a:t> to </a:t>
            </a:r>
            <a:r>
              <a:rPr lang="en-US" sz="2200">
                <a:latin typeface="Aptos"/>
                <a:cs typeface="Arial"/>
              </a:rPr>
              <a:t>climb</a:t>
            </a:r>
            <a:r>
              <a:rPr lang="pl-PL" sz="2200">
                <a:latin typeface="Aptos"/>
                <a:cs typeface="Arial"/>
              </a:rPr>
              <a:t> the </a:t>
            </a:r>
            <a:r>
              <a:rPr lang="en-US" sz="2200">
                <a:latin typeface="Aptos"/>
                <a:cs typeface="Arial"/>
              </a:rPr>
              <a:t>unbroken </a:t>
            </a:r>
            <a:r>
              <a:rPr lang="pl-PL" sz="2200" err="1">
                <a:latin typeface="Aptos"/>
                <a:cs typeface="Arial"/>
              </a:rPr>
              <a:t>ladders</a:t>
            </a:r>
            <a:r>
              <a:rPr lang="pl-PL" sz="2200">
                <a:latin typeface="Aptos"/>
                <a:cs typeface="Arial"/>
              </a:rPr>
              <a:t> and </a:t>
            </a:r>
            <a:r>
              <a:rPr lang="pl-PL" sz="2200" err="1">
                <a:latin typeface="Aptos"/>
                <a:cs typeface="Arial"/>
              </a:rPr>
              <a:t>omit</a:t>
            </a:r>
            <a:r>
              <a:rPr lang="pl-PL" sz="2200">
                <a:latin typeface="Aptos"/>
                <a:cs typeface="Arial"/>
              </a:rPr>
              <a:t> the </a:t>
            </a:r>
            <a:r>
              <a:rPr lang="pl-PL" sz="2200" err="1">
                <a:latin typeface="Aptos"/>
                <a:cs typeface="Arial"/>
              </a:rPr>
              <a:t>barrels</a:t>
            </a:r>
            <a:r>
              <a:rPr lang="pl-PL" sz="2200">
                <a:latin typeface="Aptos"/>
                <a:cs typeface="Arial"/>
              </a:rPr>
              <a:t>.</a:t>
            </a:r>
            <a:endParaRPr lang="en-US" sz="2200">
              <a:latin typeface="Aptos"/>
              <a:cs typeface="Arial"/>
            </a:endParaRPr>
          </a:p>
          <a:p>
            <a:r>
              <a:rPr lang="en-US" sz="2200">
                <a:latin typeface="Aptos"/>
                <a:cs typeface="Arial"/>
              </a:rPr>
              <a:t>In addition, if Mario grabs the hammer, he can hit the barrels.</a:t>
            </a:r>
            <a:endParaRPr lang="pl-PL" sz="2200">
              <a:latin typeface="Aptos"/>
              <a:cs typeface="Arial"/>
            </a:endParaRPr>
          </a:p>
          <a:p>
            <a:endParaRPr lang="en-US" sz="2200">
              <a:latin typeface="Aptos"/>
              <a:cs typeface="Arial"/>
            </a:endParaRPr>
          </a:p>
          <a:p>
            <a:endParaRPr lang="en-US" sz="220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B124926-07F5-EF29-DE0C-D98D6FC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41" y="640080"/>
            <a:ext cx="42497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9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45B8-1D21-A7D8-67D2-E72BF1A1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69169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200"/>
              <a:t>GitHub repository: </a:t>
            </a:r>
          </a:p>
          <a:p>
            <a:pPr marL="0" indent="0">
              <a:buNone/>
            </a:pPr>
            <a:r>
              <a:rPr lang="en-US" sz="2200">
                <a:hlinkClick r:id="rId2"/>
              </a:rPr>
              <a:t>https://github.com/OptimalAgents/RL-DonkeyKong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9783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Objective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0B73BB-A3D6-4CEB-654F-E66C1221F61B}"/>
              </a:ext>
            </a:extLst>
          </p:cNvPr>
          <p:cNvSpPr txBox="1">
            <a:spLocks/>
          </p:cNvSpPr>
          <p:nvPr/>
        </p:nvSpPr>
        <p:spPr>
          <a:xfrm>
            <a:off x="640705" y="2660904"/>
            <a:ext cx="5834886" cy="3538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The primary objective:</a:t>
            </a:r>
          </a:p>
          <a:p>
            <a:pPr marL="0" indent="0">
              <a:buNone/>
            </a:pPr>
            <a:r>
              <a:rPr lang="en-US" sz="2400" b="1"/>
              <a:t> Reach the first level successfully</a:t>
            </a:r>
          </a:p>
          <a:p>
            <a:pPr marL="0" indent="0">
              <a:buNone/>
            </a:pPr>
            <a:r>
              <a:rPr lang="en-US" sz="2400"/>
              <a:t>Secondary objective:</a:t>
            </a:r>
          </a:p>
          <a:p>
            <a:pPr marL="0" indent="0">
              <a:buNone/>
            </a:pPr>
            <a:r>
              <a:rPr lang="en-US" sz="2400" b="1"/>
              <a:t> Do it better, faster than a human</a:t>
            </a:r>
          </a:p>
          <a:p>
            <a:endParaRPr lang="en-US" sz="2200"/>
          </a:p>
        </p:txBody>
      </p:sp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383F35-1C5D-64FE-071F-9A54C9A6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451" y="640080"/>
            <a:ext cx="449016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2D750991-77B2-F54C-7AFC-88FB533C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" y="2935941"/>
            <a:ext cx="10257401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/>
              <a:t>Set of </a:t>
            </a:r>
            <a:r>
              <a:rPr lang="pl-PL" sz="5400" err="1"/>
              <a:t>Actions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sign with text&#10;&#10;Description automatically generated">
            <a:extLst>
              <a:ext uri="{FF2B5EF4-FFF2-40B4-BE49-F238E27FC236}">
                <a16:creationId xmlns:a16="http://schemas.microsoft.com/office/drawing/2014/main" id="{87BA57F6-3436-2ABC-1BC0-75098E8A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19" y="2646942"/>
            <a:ext cx="10248900" cy="15716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BD5BD-A3F9-B37E-442E-7CA98B646ECC}"/>
              </a:ext>
            </a:extLst>
          </p:cNvPr>
          <p:cNvSpPr txBox="1"/>
          <p:nvPr/>
        </p:nvSpPr>
        <p:spPr>
          <a:xfrm>
            <a:off x="757429" y="2066632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included in the Gymnasium and their meanings:</a:t>
            </a:r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360116F-7FE6-7991-8CC9-EC00FCF8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12" y="5208549"/>
            <a:ext cx="632460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1D2A6D-0D76-3023-5033-A2148A462A15}"/>
              </a:ext>
            </a:extLst>
          </p:cNvPr>
          <p:cNvSpPr txBox="1"/>
          <p:nvPr/>
        </p:nvSpPr>
        <p:spPr>
          <a:xfrm>
            <a:off x="757429" y="4557071"/>
            <a:ext cx="9168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 of possible actions chosen by us:</a:t>
            </a:r>
          </a:p>
        </p:txBody>
      </p:sp>
    </p:spTree>
    <p:extLst>
      <p:ext uri="{BB962C8B-B14F-4D97-AF65-F5344CB8AC3E}">
        <p14:creationId xmlns:p14="http://schemas.microsoft.com/office/powerpoint/2010/main" val="229736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Deep Q-Networks (DQN): </a:t>
            </a:r>
            <a:r>
              <a:rPr lang="en-US" sz="2200"/>
              <a:t>algorithm that combines Q-learning, a model-free reinforcement learning algorithm, with deep neural networks to handle high-dimensional state spaces.</a:t>
            </a:r>
          </a:p>
          <a:p>
            <a:endParaRPr lang="en-US" sz="2200"/>
          </a:p>
          <a:p>
            <a:pPr marL="0"/>
            <a:r>
              <a:rPr lang="en-US" sz="2200"/>
              <a:t>Key concepts:</a:t>
            </a:r>
          </a:p>
          <a:p>
            <a:pPr lvl="1"/>
            <a:r>
              <a:rPr lang="en-US" sz="1800"/>
              <a:t>Q-learning</a:t>
            </a:r>
          </a:p>
          <a:p>
            <a:pPr lvl="1"/>
            <a:r>
              <a:rPr lang="en-US" sz="1800"/>
              <a:t>Deep Neural Networks</a:t>
            </a:r>
          </a:p>
          <a:p>
            <a:pPr lvl="1"/>
            <a:r>
              <a:rPr lang="en-US" sz="1800"/>
              <a:t>Experience Replay</a:t>
            </a:r>
          </a:p>
          <a:p>
            <a:pPr lvl="1"/>
            <a:r>
              <a:rPr lang="en-US" sz="1800"/>
              <a:t>Split Target and Value Networks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39980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DQN explanation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949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 b="1"/>
              <a:t>Q-learning</a:t>
            </a:r>
            <a:r>
              <a:rPr lang="en-US" sz="2000"/>
              <a:t>: value based algorithm. It seeks to learn a policy that maximizes the total reward by learning the action-value function Q(</a:t>
            </a:r>
            <a:r>
              <a:rPr lang="en-US" sz="2000" err="1"/>
              <a:t>s,a</a:t>
            </a:r>
            <a:r>
              <a:rPr lang="en-US" sz="2000"/>
              <a:t>) , which represents the expected reward of taking action in a state s. The Q-function is updated using the Bellman equation:</a:t>
            </a:r>
          </a:p>
          <a:p>
            <a:pPr marL="342900"/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C4A00-9D0F-6530-D9F3-F03EE3FB7FD7}"/>
              </a:ext>
            </a:extLst>
          </p:cNvPr>
          <p:cNvSpPr txBox="1"/>
          <p:nvPr/>
        </p:nvSpPr>
        <p:spPr>
          <a:xfrm>
            <a:off x="840154" y="3692768"/>
            <a:ext cx="10511691" cy="2287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Deep Q-Networks (DQN)</a:t>
            </a:r>
            <a:r>
              <a:rPr lang="en-US" sz="2000">
                <a:latin typeface="Aptos Display"/>
                <a:cs typeface="Arial"/>
              </a:rPr>
              <a:t>: uses a neural network to approximate the Q-function. Useful when we deal with large or continuous state spaces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Experience replay</a:t>
            </a:r>
            <a:r>
              <a:rPr lang="en-US" sz="2000">
                <a:latin typeface="Aptos Display"/>
                <a:cs typeface="Arial"/>
              </a:rPr>
              <a:t>: stores the agent's experiences (state, action, reward, next state) in a replay buffer and samples mini-batches of experiences to train the neural network.</a:t>
            </a:r>
          </a:p>
          <a:p>
            <a:pPr marL="34290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>
                <a:latin typeface="Aptos Display"/>
                <a:cs typeface="Arial"/>
              </a:rPr>
              <a:t>Target Network</a:t>
            </a:r>
            <a:r>
              <a:rPr lang="en-US" sz="2000">
                <a:latin typeface="Aptos Display"/>
                <a:cs typeface="Arial"/>
              </a:rPr>
              <a:t>: is a copy of the Q-network that is used to generate the target values during training. The target network is updated less frequently than the Q-network to improve stability.</a:t>
            </a:r>
            <a:endParaRPr lang="en-US" sz="2000">
              <a:latin typeface="Aptos Displa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B867C-67EF-DE19-340F-3A9B765C6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" b="10606"/>
          <a:stretch/>
        </p:blipFill>
        <p:spPr>
          <a:xfrm>
            <a:off x="2837498" y="2952750"/>
            <a:ext cx="6476326" cy="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9AAE6-D0E5-DF49-7AEB-9BDC838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SARSA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B457E0-C241-C3B2-A9ED-D01AF40C5CDC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/>
              <a:t>Sarsa (State-Action-Reward-State-Action): </a:t>
            </a:r>
            <a:r>
              <a:rPr lang="en-US" sz="2200"/>
              <a:t>is an on-policy reinforcement learning algorithm used to solve Markov Decision Processes (MDPs).Unlike Q-learning, which is off-policy and uses the maximum future reward to update the Q-value, SARSA uses the action taken by the current policy to update the Q-value.</a:t>
            </a:r>
          </a:p>
          <a:p>
            <a:endParaRPr lang="en-US" sz="2200"/>
          </a:p>
          <a:p>
            <a:pPr marL="0"/>
            <a:r>
              <a:rPr lang="en-US" sz="2200"/>
              <a:t>Q-value update:</a:t>
            </a:r>
          </a:p>
          <a:p>
            <a:pPr marL="0"/>
            <a:endParaRPr lang="en-US" sz="2200"/>
          </a:p>
          <a:p>
            <a:pPr marL="0"/>
            <a:r>
              <a:rPr lang="en-US" sz="2200"/>
              <a:t>Epsilon-greedy policy: With probability epsilon choose random action. With probability 1-epsilon, choose the action that maximizes the Q-value.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3" name="Picture 2" descr="A black text with a plus and a symbol&#10;&#10;Description automatically generated">
            <a:extLst>
              <a:ext uri="{FF2B5EF4-FFF2-40B4-BE49-F238E27FC236}">
                <a16:creationId xmlns:a16="http://schemas.microsoft.com/office/drawing/2014/main" id="{3A5EEC05-CEF2-EEEA-8FCA-3A11A4AB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09" y="3577713"/>
            <a:ext cx="5886450" cy="5810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F7B0400-0BFC-FEA3-E98F-D635E4A5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832" y="5232497"/>
            <a:ext cx="3018741" cy="7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8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0AF3DA69DF24745AE3A88F41386295A" ma:contentTypeVersion="14" ma:contentTypeDescription="Utwórz nowy dokument." ma:contentTypeScope="" ma:versionID="9e3ad5163fb1677d21246af08d3b78ca">
  <xsd:schema xmlns:xsd="http://www.w3.org/2001/XMLSchema" xmlns:xs="http://www.w3.org/2001/XMLSchema" xmlns:p="http://schemas.microsoft.com/office/2006/metadata/properties" xmlns:ns3="123c80d9-fff9-4cf5-afcb-b8ae29d54b3e" xmlns:ns4="41c096cc-bf0d-4db1-a348-1b8ce80b75c8" targetNamespace="http://schemas.microsoft.com/office/2006/metadata/properties" ma:root="true" ma:fieldsID="b994210059a9cf75c74fcdab8889f455" ns3:_="" ns4:_="">
    <xsd:import namespace="123c80d9-fff9-4cf5-afcb-b8ae29d54b3e"/>
    <xsd:import namespace="41c096cc-bf0d-4db1-a348-1b8ce80b75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ingHintHash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3c80d9-fff9-4cf5-afcb-b8ae29d54b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096cc-bf0d-4db1-a348-1b8ce80b7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krót wskazówki dotyczącej udostępniania" ma:hidden="true" ma:internalName="SharingHintHash" ma:readOnly="true">
      <xsd:simpleType>
        <xsd:restriction base="dms:Text"/>
      </xsd:simpleType>
    </xsd:element>
    <xsd:element name="SharedWithDetails" ma:index="12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3c80d9-fff9-4cf5-afcb-b8ae29d54b3e" xsi:nil="true"/>
  </documentManagement>
</p:properties>
</file>

<file path=customXml/itemProps1.xml><?xml version="1.0" encoding="utf-8"?>
<ds:datastoreItem xmlns:ds="http://schemas.openxmlformats.org/officeDocument/2006/customXml" ds:itemID="{8D50A440-8953-4709-863F-341039B3EA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62A06E-3F82-4DE6-8F85-44C100FC6427}">
  <ds:schemaRefs>
    <ds:schemaRef ds:uri="123c80d9-fff9-4cf5-afcb-b8ae29d54b3e"/>
    <ds:schemaRef ds:uri="41c096cc-bf0d-4db1-a348-1b8ce80b75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5FA8FE-0950-40B8-A9F2-E361314D1460}">
  <ds:schemaRefs>
    <ds:schemaRef ds:uri="123c80d9-fff9-4cf5-afcb-b8ae29d54b3e"/>
    <ds:schemaRef ds:uri="41c096cc-bf0d-4db1-a348-1b8ce80b75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Panoramiczny</PresentationFormat>
  <Slides>30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1" baseType="lpstr">
      <vt:lpstr>Office Theme</vt:lpstr>
      <vt:lpstr>Human level performance of an AI playing Donkey Kong</vt:lpstr>
      <vt:lpstr>Contents</vt:lpstr>
      <vt:lpstr>Donkey Kong</vt:lpstr>
      <vt:lpstr>Objective</vt:lpstr>
      <vt:lpstr>API</vt:lpstr>
      <vt:lpstr>Set of Actions</vt:lpstr>
      <vt:lpstr>DQN</vt:lpstr>
      <vt:lpstr>DQN explanation</vt:lpstr>
      <vt:lpstr>SARSA</vt:lpstr>
      <vt:lpstr>Baseline</vt:lpstr>
      <vt:lpstr>Baseline</vt:lpstr>
      <vt:lpstr>Baseline</vt:lpstr>
      <vt:lpstr>Ideas after consulting</vt:lpstr>
      <vt:lpstr>Punishing needless jumping (PNJ)</vt:lpstr>
      <vt:lpstr>Ladders incentive (LAD)</vt:lpstr>
      <vt:lpstr>Level incentive (LVL)</vt:lpstr>
      <vt:lpstr>Magic stars incentive (MS)</vt:lpstr>
      <vt:lpstr>Action heuristics (AH)</vt:lpstr>
      <vt:lpstr>Punishing needless jumping</vt:lpstr>
      <vt:lpstr>Magic stars incentive</vt:lpstr>
      <vt:lpstr>Level incentive</vt:lpstr>
      <vt:lpstr>Action heuristics</vt:lpstr>
      <vt:lpstr>LAD + LVL</vt:lpstr>
      <vt:lpstr>LAD + LVL + MS</vt:lpstr>
      <vt:lpstr>NJ + AH</vt:lpstr>
      <vt:lpstr>LAD + LVL+ PNJ</vt:lpstr>
      <vt:lpstr>LAD + LVL + MS + PNJ</vt:lpstr>
      <vt:lpstr>Final results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level performance of an AI playing Donkey Kong</dc:title>
  <dc:creator>Szuwarska Marta (STUD)</dc:creator>
  <cp:revision>2</cp:revision>
  <dcterms:created xsi:type="dcterms:W3CDTF">2024-06-05T14:38:17Z</dcterms:created>
  <dcterms:modified xsi:type="dcterms:W3CDTF">2024-06-06T06:32:55Z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0x01010060AF3DA69DF24745AE3A88F41386295A</vt:lpwstr>
  </property>
</Properties>
</file>